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4" r:id="rId5"/>
    <p:sldId id="314" r:id="rId6"/>
    <p:sldId id="308" r:id="rId7"/>
    <p:sldId id="288" r:id="rId8"/>
    <p:sldId id="299" r:id="rId9"/>
    <p:sldId id="317" r:id="rId10"/>
    <p:sldId id="268" r:id="rId11"/>
    <p:sldId id="275" r:id="rId12"/>
    <p:sldId id="305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3750" autoAdjust="0"/>
  </p:normalViewPr>
  <p:slideViewPr>
    <p:cSldViewPr snapToGrid="0">
      <p:cViewPr varScale="1">
        <p:scale>
          <a:sx n="149" d="100"/>
          <a:sy n="149" d="100"/>
        </p:scale>
        <p:origin x="666" y="12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CAFF15-3287-4EAB-8C15-34888B0742F5}" type="datetime1">
              <a:rPr lang="en-GB" smtClean="0"/>
              <a:t>07/12/2024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46898-626E-47E5-94D5-F34964781048}" type="datetime1">
              <a:rPr lang="en-GB" smtClean="0"/>
              <a:pPr/>
              <a:t>07/12/2024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6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12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7682B-268C-3038-5A19-7B57325B8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D7879F-B085-750A-6B31-CFAE8CD96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298F16-EEDB-0C3D-8321-E5209FB28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18405-C732-C89F-72A2-8A8F9246A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109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53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10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3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noProof="0"/>
              <a:t>6.53</a:t>
            </a:r>
          </a:p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grpSp>
        <p:nvGrpSpPr>
          <p:cNvPr id="10" name="Picture Placeholder 16" descr="abstract colou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grpSp>
        <p:nvGrpSpPr>
          <p:cNvPr id="956" name="Picture Placeholder 1925" descr="abstract colou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Item Title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Month, Year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grpSp>
        <p:nvGrpSpPr>
          <p:cNvPr id="971" name="Picture Placeholder 986" descr="abstract colou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u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grpSp>
        <p:nvGrpSpPr>
          <p:cNvPr id="10" name="Picture Placeholder 44" descr="abstract colou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u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u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grpSp>
        <p:nvGrpSpPr>
          <p:cNvPr id="7" name="Picture Placeholder 795" descr="abstract colou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2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3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b="1" i="0" dirty="0">
                <a:effectLst/>
                <a:latin typeface="Segoe UI Variable Text" pitchFamily="2" charset="0"/>
              </a:rPr>
              <a:t>Distributed Cheat-Proof Games</a:t>
            </a:r>
            <a:endParaRPr lang="en-GB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en-GB" b="0" i="1" dirty="0">
                <a:solidFill>
                  <a:schemeClr val="bg2">
                    <a:lumMod val="25000"/>
                  </a:schemeClr>
                </a:solidFill>
                <a:effectLst/>
                <a:latin typeface="Segoe UI Variable Text" pitchFamily="2" charset="0"/>
              </a:rPr>
              <a:t>Secure and Scalable Multiplayer Architecture Using SGX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75873-8D4B-F2E2-5294-AA1B278E3688}"/>
              </a:ext>
            </a:extLst>
          </p:cNvPr>
          <p:cNvSpPr txBox="1"/>
          <p:nvPr/>
        </p:nvSpPr>
        <p:spPr>
          <a:xfrm>
            <a:off x="6541477" y="4175547"/>
            <a:ext cx="416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Maan Meher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Who cares?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1"/>
            <a:ext cx="4114800" cy="344377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Segoe UI Variable Text" pitchFamily="2" charset="0"/>
              </a:rPr>
              <a:t>Multiplayer gaming is a billion-dollar industry but faces challenges with cheating and scalability.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Segoe UI Variable Text" pitchFamily="2" charset="0"/>
              </a:rPr>
              <a:t>Cheating damages user trust and diminishes the gaming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Segoe UI Variable Text" pitchFamily="2" charset="0"/>
              </a:rPr>
              <a:t>Existing anti-cheat solutions are intrusive, unstable, and often bypassed.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Segoe UI Variable Text" pitchFamily="2" charset="0"/>
              </a:rPr>
              <a:t>This project addresses these issues by implementing a cheat-resistant, distributed architecture.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Segoe UI Variable Text" pitchFamily="2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C1665-F97B-7E9D-CEC3-72C762D1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1940"/>
            <a:ext cx="5430065" cy="5254410"/>
          </a:xfrm>
          <a:prstGeom prst="rect">
            <a:avLst/>
          </a:prstGeom>
        </p:spPr>
      </p:pic>
      <p:pic>
        <p:nvPicPr>
          <p:cNvPr id="1026" name="Picture 2" descr="Dr. Disrespect's Twitch Ban for Messages to Minor, Explained">
            <a:extLst>
              <a:ext uri="{FF2B5EF4-FFF2-40B4-BE49-F238E27FC236}">
                <a16:creationId xmlns:a16="http://schemas.microsoft.com/office/drawing/2014/main" id="{D2535258-4058-B466-E3C1-BE007F9D0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76" y="109062"/>
            <a:ext cx="2470902" cy="13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lability of Ideas - THE WAVES">
            <a:extLst>
              <a:ext uri="{FF2B5EF4-FFF2-40B4-BE49-F238E27FC236}">
                <a16:creationId xmlns:a16="http://schemas.microsoft.com/office/drawing/2014/main" id="{A1D1F696-BC5D-BAA3-CA64-B040BDD4E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63427"/>
            <a:ext cx="4214446" cy="260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artoon smiley face with a question mark above it .">
            <a:extLst>
              <a:ext uri="{FF2B5EF4-FFF2-40B4-BE49-F238E27FC236}">
                <a16:creationId xmlns:a16="http://schemas.microsoft.com/office/drawing/2014/main" id="{91E21C6C-2AA4-9F82-9A5E-1F8BF577C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56" y="3863427"/>
            <a:ext cx="1194488" cy="152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FEDEA-C9ED-1CF0-0D20-DA7100F06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101940"/>
            <a:ext cx="5153744" cy="933580"/>
          </a:xfrm>
          <a:prstGeom prst="rect">
            <a:avLst/>
          </a:prstGeom>
        </p:spPr>
      </p:pic>
      <p:pic>
        <p:nvPicPr>
          <p:cNvPr id="1032" name="Picture 8" descr="No description">
            <a:extLst>
              <a:ext uri="{FF2B5EF4-FFF2-40B4-BE49-F238E27FC236}">
                <a16:creationId xmlns:a16="http://schemas.microsoft.com/office/drawing/2014/main" id="{BCCA033D-2CFC-8E71-2E50-CF7E1F95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7746"/>
            <a:ext cx="5152809" cy="28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pile of brown dirt on a white background">
            <a:extLst>
              <a:ext uri="{FF2B5EF4-FFF2-40B4-BE49-F238E27FC236}">
                <a16:creationId xmlns:a16="http://schemas.microsoft.com/office/drawing/2014/main" id="{436AFA73-49C7-FA04-E825-94B90F317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13" y="4197837"/>
            <a:ext cx="2002499" cy="200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FE932-1DCA-4881-9B87-9C14774477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777" y="17577"/>
            <a:ext cx="8583223" cy="1438476"/>
          </a:xfrm>
          <a:prstGeom prst="rect">
            <a:avLst/>
          </a:prstGeom>
        </p:spPr>
      </p:pic>
      <p:pic>
        <p:nvPicPr>
          <p:cNvPr id="1036" name="Picture 12" descr="Eye Popping Emoticon Stock Illustration - Download Image Now - Emoji, Fear,  Surprise - iStock">
            <a:extLst>
              <a:ext uri="{FF2B5EF4-FFF2-40B4-BE49-F238E27FC236}">
                <a16:creationId xmlns:a16="http://schemas.microsoft.com/office/drawing/2014/main" id="{6EDAD7F3-B25B-8351-4655-F8C054E3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5774" y="109062"/>
            <a:ext cx="2470901" cy="135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red circle with a black background&#10;&#10;Description automatically generated">
            <a:extLst>
              <a:ext uri="{FF2B5EF4-FFF2-40B4-BE49-F238E27FC236}">
                <a16:creationId xmlns:a16="http://schemas.microsoft.com/office/drawing/2014/main" id="{565DC588-0597-4B5C-FAF8-6A1282ABE5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41801" y="-449003"/>
            <a:ext cx="1550943" cy="1550943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FEE9C3B-8C5D-BBED-9B7F-0927E333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8999"/>
            <a:ext cx="29146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n-GB" b="1" i="0" dirty="0">
                <a:effectLst/>
                <a:latin typeface="Segoe UI Variable Text" pitchFamily="2" charset="0"/>
              </a:rPr>
              <a:t>Intel SGX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en-GB" b="1" i="0" dirty="0">
                <a:solidFill>
                  <a:schemeClr val="tx1"/>
                </a:solidFill>
                <a:effectLst/>
                <a:latin typeface="Segoe UI Variable Text" pitchFamily="2" charset="0"/>
              </a:rPr>
              <a:t>What is SGX?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8054062" cy="11020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50" b="0" i="0" dirty="0">
                <a:effectLst/>
                <a:latin typeface="Segoe UI Variable Text" pitchFamily="2" charset="0"/>
              </a:rPr>
              <a:t>A hardware-based security feature designed by Intel.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50" b="0" i="0" dirty="0">
                <a:effectLst/>
                <a:latin typeface="Segoe UI Variable Text" pitchFamily="2" charset="0"/>
              </a:rPr>
              <a:t>Creates trusted execution environments called </a:t>
            </a:r>
            <a:r>
              <a:rPr lang="en-GB" sz="1050" b="1" i="0" dirty="0">
                <a:effectLst/>
                <a:latin typeface="Segoe UI Variable Text" pitchFamily="2" charset="0"/>
              </a:rPr>
              <a:t>enclaves</a:t>
            </a:r>
            <a:r>
              <a:rPr lang="en-GB" sz="1050" b="0" i="0" dirty="0">
                <a:effectLst/>
                <a:latin typeface="Segoe UI Variable Text" pitchFamily="2" charset="0"/>
              </a:rPr>
              <a:t> that isolate sensitive computations from the rest of the system.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050" b="0" i="0" dirty="0">
                <a:effectLst/>
                <a:latin typeface="Segoe UI Variable Text" pitchFamily="2" charset="0"/>
              </a:rPr>
              <a:t>Memory in the enclave is encrypted and decrypted dynamically by the CPU, protecting it from external tampering or unauthorized access.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700E1EF-D8C9-60A0-4C2A-2E81187253D8}"/>
              </a:ext>
            </a:extLst>
          </p:cNvPr>
          <p:cNvSpPr txBox="1">
            <a:spLocks/>
          </p:cNvSpPr>
          <p:nvPr/>
        </p:nvSpPr>
        <p:spPr>
          <a:xfrm>
            <a:off x="838200" y="3409027"/>
            <a:ext cx="365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  <a:latin typeface="Segoe UI Variable Text" pitchFamily="2" charset="0"/>
              </a:rPr>
              <a:t>Why SGX?</a:t>
            </a:r>
            <a:endParaRPr lang="en-GB" dirty="0">
              <a:solidFill>
                <a:schemeClr val="tx1"/>
              </a:solidFill>
              <a:latin typeface="Segoe UI Variable Text" pitchFamily="2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D8095C0-36F7-B81F-3E7A-11D3F84C9B93}"/>
              </a:ext>
            </a:extLst>
          </p:cNvPr>
          <p:cNvSpPr txBox="1">
            <a:spLocks/>
          </p:cNvSpPr>
          <p:nvPr/>
        </p:nvSpPr>
        <p:spPr>
          <a:xfrm>
            <a:off x="838200" y="3774787"/>
            <a:ext cx="8054062" cy="1102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>
                <a:latin typeface="Segoe UI Variable Text" pitchFamily="2" charset="0"/>
              </a:rPr>
              <a:t>Provides a robust way to protect critical game logic, such as physics calculations, random number generation, and game state validation, from being manipulated by cheaters.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50" dirty="0">
                <a:latin typeface="Segoe UI Variable Text" pitchFamily="2" charset="0"/>
              </a:rPr>
              <a:t>Secure even if the operating system or hypervisor is compromised.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7E59B80-F1F8-606A-58D5-11D42B50D638}"/>
              </a:ext>
            </a:extLst>
          </p:cNvPr>
          <p:cNvSpPr txBox="1">
            <a:spLocks/>
          </p:cNvSpPr>
          <p:nvPr/>
        </p:nvSpPr>
        <p:spPr>
          <a:xfrm>
            <a:off x="838200" y="4876883"/>
            <a:ext cx="365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  <a:latin typeface="Segoe UI Variable Text" pitchFamily="2" charset="0"/>
              </a:rPr>
              <a:t>Core Features of SGX</a:t>
            </a:r>
            <a:endParaRPr lang="en-GB" dirty="0">
              <a:solidFill>
                <a:schemeClr val="tx1"/>
              </a:solidFill>
              <a:latin typeface="Segoe UI Variable Text" pitchFamily="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334C2AF-188A-4D33-C341-161E2213B656}"/>
              </a:ext>
            </a:extLst>
          </p:cNvPr>
          <p:cNvSpPr txBox="1">
            <a:spLocks/>
          </p:cNvSpPr>
          <p:nvPr/>
        </p:nvSpPr>
        <p:spPr>
          <a:xfrm>
            <a:off x="838200" y="5242643"/>
            <a:ext cx="8054062" cy="1102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1" dirty="0">
                <a:latin typeface="Segoe UI Variable Text" pitchFamily="2" charset="0"/>
              </a:rPr>
              <a:t>Confidentiality</a:t>
            </a:r>
            <a:r>
              <a:rPr lang="en-GB" sz="1050" dirty="0">
                <a:latin typeface="Segoe UI Variable Text" pitchFamily="2" charset="0"/>
              </a:rPr>
              <a:t>: Prevents unauthorized access to sensitive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1" dirty="0">
                <a:latin typeface="Segoe UI Variable Text" pitchFamily="2" charset="0"/>
              </a:rPr>
              <a:t>Integrity</a:t>
            </a:r>
            <a:r>
              <a:rPr lang="en-GB" sz="1050" dirty="0">
                <a:latin typeface="Segoe UI Variable Text" pitchFamily="2" charset="0"/>
              </a:rPr>
              <a:t>: Ensures computations are not altered during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b="1" dirty="0">
                <a:latin typeface="Segoe UI Variable Text" pitchFamily="2" charset="0"/>
              </a:rPr>
              <a:t>Isolation</a:t>
            </a:r>
            <a:r>
              <a:rPr lang="en-GB" sz="1050" dirty="0">
                <a:latin typeface="Segoe UI Variable Text" pitchFamily="2" charset="0"/>
              </a:rPr>
              <a:t>: Runs sensitive computations in a separate environment, preventing interference.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64" name="Arc 206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it work?</a:t>
            </a:r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Build with SGX enclaves - Azure Virtual Machines | Microsoft Learn">
            <a:extLst>
              <a:ext uri="{FF2B5EF4-FFF2-40B4-BE49-F238E27FC236}">
                <a16:creationId xmlns:a16="http://schemas.microsoft.com/office/drawing/2014/main" id="{83C3086F-6E98-D28F-2C18-0FF9A7B93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630243"/>
            <a:ext cx="4777381" cy="34277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Processor Reserved Memory (PRM) stores encrypted enclave code and data.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Enclave Initialization loads code into PRM, generating a cryptographic hash (measurement), verifying integrity via remote attestation before execution begins.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CPU instructions like EENTER/EEXIT control transitions to/from enclaves. Protects sensitive data during interrupts with Asynchronous Enclave Exits (AEX).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When PRM exceeds its capacity, evicted pages are encrypted and integrity-verified.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Enclaves generate verifiable cryptographic proofs, ensuring trust in computations.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u="sng" dirty="0"/>
              <a:t>Example Use Case: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RNG function execution in a game is executed securely inside an enclave, preventing tampering and therefore ensuring a truly fair outcome.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en-GB" dirty="0" err="1"/>
              <a:t>Ecalls</a:t>
            </a:r>
            <a:r>
              <a:rPr lang="en-GB" dirty="0"/>
              <a:t> and </a:t>
            </a:r>
            <a:r>
              <a:rPr lang="en-GB" dirty="0" err="1"/>
              <a:t>ocalls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4862" y="1641854"/>
            <a:ext cx="4114800" cy="428755"/>
          </a:xfrm>
        </p:spPr>
        <p:txBody>
          <a:bodyPr rtlCol="0"/>
          <a:lstStyle/>
          <a:p>
            <a:pPr rtl="0"/>
            <a:r>
              <a:rPr lang="en-GB" dirty="0"/>
              <a:t>ENCLAVE CALLS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1988094"/>
            <a:ext cx="4114800" cy="3579475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sz="1000" b="1" dirty="0" err="1">
                <a:latin typeface="Segoe UI Variable Text" pitchFamily="2" charset="0"/>
              </a:rPr>
              <a:t>ECalls</a:t>
            </a:r>
            <a:r>
              <a:rPr lang="en-GB" sz="1000" b="1" dirty="0">
                <a:latin typeface="Segoe UI Variable Text" pitchFamily="2" charset="0"/>
              </a:rPr>
              <a:t> are calls made from the untrusted application into the enclave.</a:t>
            </a:r>
          </a:p>
          <a:p>
            <a:pPr rtl="0"/>
            <a:r>
              <a:rPr lang="en-GB" sz="1000" dirty="0">
                <a:latin typeface="Segoe UI Variable Text" pitchFamily="2" charset="0"/>
              </a:rPr>
              <a:t>Used to request the enclave to perform secure computations or access sensitive data.</a:t>
            </a:r>
          </a:p>
          <a:p>
            <a:pPr rtl="0"/>
            <a:endParaRPr lang="en-GB" sz="1000" dirty="0">
              <a:latin typeface="Segoe UI Variable Text" pitchFamily="2" charset="0"/>
            </a:endParaRPr>
          </a:p>
          <a:p>
            <a:pPr rtl="0"/>
            <a:r>
              <a:rPr lang="en-GB" sz="1000" dirty="0">
                <a:latin typeface="Segoe UI Variable Text" pitchFamily="2" charset="0"/>
              </a:rPr>
              <a:t>The untrusted application invokes a function defined in the enclave interface.</a:t>
            </a:r>
          </a:p>
          <a:p>
            <a:pPr rtl="0"/>
            <a:r>
              <a:rPr lang="en-GB" sz="1000" dirty="0">
                <a:latin typeface="Segoe UI Variable Text" pitchFamily="2" charset="0"/>
              </a:rPr>
              <a:t>The processor switches context to the enclave using a special instruction (EENTER).</a:t>
            </a:r>
          </a:p>
          <a:p>
            <a:pPr rtl="0"/>
            <a:r>
              <a:rPr lang="en-GB" sz="1000" dirty="0">
                <a:latin typeface="Segoe UI Variable Text" pitchFamily="2" charset="0"/>
              </a:rPr>
              <a:t>The enclave function executes and processes the request securely.</a:t>
            </a:r>
          </a:p>
          <a:p>
            <a:pPr rtl="0"/>
            <a:endParaRPr lang="en-GB" sz="1000" dirty="0">
              <a:latin typeface="Segoe UI Variable Text" pitchFamily="2" charset="0"/>
            </a:endParaRPr>
          </a:p>
          <a:p>
            <a:pPr rtl="0"/>
            <a:r>
              <a:rPr lang="en-GB" sz="1000" u="sng" dirty="0">
                <a:latin typeface="Segoe UI Variable Text" pitchFamily="2" charset="0"/>
              </a:rPr>
              <a:t>Example Use Case:</a:t>
            </a:r>
          </a:p>
          <a:p>
            <a:pPr rtl="0"/>
            <a:r>
              <a:rPr lang="en-GB" sz="1000" dirty="0">
                <a:latin typeface="Segoe UI Variable Text" pitchFamily="2" charset="0"/>
              </a:rPr>
              <a:t>A game client makes an </a:t>
            </a:r>
            <a:r>
              <a:rPr lang="en-GB" sz="1000" dirty="0" err="1">
                <a:latin typeface="Segoe UI Variable Text" pitchFamily="2" charset="0"/>
              </a:rPr>
              <a:t>ECall</a:t>
            </a:r>
            <a:r>
              <a:rPr lang="en-GB" sz="1000" dirty="0">
                <a:latin typeface="Segoe UI Variable Text" pitchFamily="2" charset="0"/>
              </a:rPr>
              <a:t> to the enclave to calculate</a:t>
            </a:r>
          </a:p>
          <a:p>
            <a:pPr rtl="0"/>
            <a:r>
              <a:rPr lang="en-GB" sz="1000" dirty="0">
                <a:latin typeface="Segoe UI Variable Text" pitchFamily="2" charset="0"/>
              </a:rPr>
              <a:t>damage values securely without exposing the logic</a:t>
            </a:r>
          </a:p>
          <a:p>
            <a:pPr rtl="0"/>
            <a:r>
              <a:rPr lang="en-GB" sz="1000" dirty="0">
                <a:latin typeface="Segoe UI Variable Text" pitchFamily="2" charset="0"/>
              </a:rPr>
              <a:t>or data.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641853"/>
            <a:ext cx="4114800" cy="428755"/>
          </a:xfrm>
        </p:spPr>
        <p:txBody>
          <a:bodyPr rtlCol="0"/>
          <a:lstStyle/>
          <a:p>
            <a:pPr rtl="0"/>
            <a:r>
              <a:rPr lang="en-GB" dirty="0"/>
              <a:t>OUTSIDE CALLS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1984310"/>
            <a:ext cx="4114800" cy="3579474"/>
          </a:xfrm>
        </p:spPr>
        <p:txBody>
          <a:bodyPr rtlCol="0">
            <a:normAutofit/>
          </a:bodyPr>
          <a:lstStyle/>
          <a:p>
            <a:pPr rtl="0"/>
            <a:r>
              <a:rPr lang="en-GB" sz="900" b="1" dirty="0" err="1">
                <a:latin typeface="Segoe UI Variable Text" pitchFamily="2" charset="0"/>
              </a:rPr>
              <a:t>OCalls</a:t>
            </a:r>
            <a:r>
              <a:rPr lang="en-GB" sz="900" b="1" dirty="0">
                <a:latin typeface="Segoe UI Variable Text" pitchFamily="2" charset="0"/>
              </a:rPr>
              <a:t> are calls made from the enclave to the untrusted application.</a:t>
            </a:r>
          </a:p>
          <a:p>
            <a:pPr rtl="0"/>
            <a:r>
              <a:rPr lang="en-GB" sz="900" dirty="0">
                <a:latin typeface="Segoe UI Variable Text" pitchFamily="2" charset="0"/>
              </a:rPr>
              <a:t>Used when the enclave needs to interact with the outside world, such as for I/O operations, logging, or network communication.</a:t>
            </a:r>
          </a:p>
          <a:p>
            <a:pPr rtl="0"/>
            <a:endParaRPr lang="en-GB" sz="900" dirty="0">
              <a:latin typeface="Segoe UI Variable Text" pitchFamily="2" charset="0"/>
            </a:endParaRPr>
          </a:p>
          <a:p>
            <a:pPr rtl="0"/>
            <a:r>
              <a:rPr lang="en-GB" sz="900" dirty="0">
                <a:latin typeface="Segoe UI Variable Text" pitchFamily="2" charset="0"/>
              </a:rPr>
              <a:t>The enclave calls a pre-defined function outside the enclave.</a:t>
            </a:r>
          </a:p>
          <a:p>
            <a:pPr rtl="0"/>
            <a:r>
              <a:rPr lang="en-GB" sz="900" dirty="0">
                <a:latin typeface="Segoe UI Variable Text" pitchFamily="2" charset="0"/>
              </a:rPr>
              <a:t>The processor exits the enclave context using a special instruction (EEXIT).</a:t>
            </a:r>
          </a:p>
          <a:p>
            <a:pPr rtl="0"/>
            <a:r>
              <a:rPr lang="en-GB" sz="900" dirty="0">
                <a:latin typeface="Segoe UI Variable Text" pitchFamily="2" charset="0"/>
              </a:rPr>
              <a:t>The untrusted application executes the requested operation and can return data to the enclave if needed.</a:t>
            </a:r>
          </a:p>
          <a:p>
            <a:pPr rtl="0"/>
            <a:endParaRPr lang="en-GB" sz="900" dirty="0">
              <a:latin typeface="Segoe UI Variable Text" pitchFamily="2" charset="0"/>
            </a:endParaRPr>
          </a:p>
          <a:p>
            <a:pPr rtl="0"/>
            <a:r>
              <a:rPr lang="en-GB" sz="900" u="sng" dirty="0">
                <a:latin typeface="Segoe UI Variable Text" pitchFamily="2" charset="0"/>
              </a:rPr>
              <a:t>Example Use Case:</a:t>
            </a:r>
          </a:p>
          <a:p>
            <a:pPr rtl="0"/>
            <a:r>
              <a:rPr lang="en-GB" sz="900" dirty="0">
                <a:latin typeface="Segoe UI Variable Text" pitchFamily="2" charset="0"/>
              </a:rPr>
              <a:t>An enclave needs to log an event or retrieve a file from the file system, which it requests via an </a:t>
            </a:r>
            <a:r>
              <a:rPr lang="en-GB" sz="900" dirty="0" err="1">
                <a:latin typeface="Segoe UI Variable Text" pitchFamily="2" charset="0"/>
              </a:rPr>
              <a:t>OCall</a:t>
            </a:r>
            <a:r>
              <a:rPr lang="en-GB" sz="900" dirty="0">
                <a:latin typeface="Segoe UI Variable Text" pitchFamily="2" charset="0"/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F5B58-7BCD-6C6C-FA1A-B8B8A202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Slide Background">
            <a:extLst>
              <a:ext uri="{FF2B5EF4-FFF2-40B4-BE49-F238E27FC236}">
                <a16:creationId xmlns:a16="http://schemas.microsoft.com/office/drawing/2014/main" id="{674BCABE-DE87-5DBC-FDBF-092CEEB32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DA947-7A1C-083F-FA01-04B82E56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0"/>
            <a:ext cx="5334197" cy="10039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Progress- so far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AC137-026D-C688-956B-17F977CFA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0" y="633045"/>
            <a:ext cx="5334197" cy="62249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0">
              <a:lnSpc>
                <a:spcPct val="90000"/>
              </a:lnSpc>
              <a:buNone/>
            </a:pPr>
            <a:r>
              <a:rPr lang="en-US" noProof="1">
                <a:latin typeface="Segoe UI Variable Text" pitchFamily="2" charset="0"/>
              </a:rPr>
              <a:t>Environment and Tooling:</a:t>
            </a:r>
          </a:p>
          <a:p>
            <a:pPr marL="400050" indent="-342900">
              <a:lnSpc>
                <a:spcPct val="90000"/>
              </a:lnSpc>
            </a:pPr>
            <a:r>
              <a:rPr lang="en-US" noProof="1">
                <a:latin typeface="Segoe UI Variable Text" pitchFamily="2" charset="0"/>
              </a:rPr>
              <a:t>Fully set up QEMU/KVM with SGX virtualization for testing.</a:t>
            </a:r>
          </a:p>
          <a:p>
            <a:pPr marL="400050" indent="-342900">
              <a:lnSpc>
                <a:spcPct val="90000"/>
              </a:lnSpc>
            </a:pPr>
            <a:r>
              <a:rPr lang="en-US" noProof="1">
                <a:latin typeface="Segoe UI Variable Text" pitchFamily="2" charset="0"/>
              </a:rPr>
              <a:t>SGX SDK integrated successfully with Visual Studio and Linux environments.</a:t>
            </a:r>
          </a:p>
          <a:p>
            <a:pPr marL="400050" indent="-342900">
              <a:lnSpc>
                <a:spcPct val="90000"/>
              </a:lnSpc>
            </a:pPr>
            <a:r>
              <a:rPr lang="en-US" noProof="1">
                <a:latin typeface="Segoe UI Variable Text" pitchFamily="2" charset="0"/>
              </a:rPr>
              <a:t>Enhanced build pipeline with consistent SGX support across platforms.</a:t>
            </a:r>
          </a:p>
          <a:p>
            <a:pPr marL="57150" indent="0">
              <a:lnSpc>
                <a:spcPct val="90000"/>
              </a:lnSpc>
              <a:buNone/>
            </a:pPr>
            <a:endParaRPr lang="en-US" noProof="1">
              <a:latin typeface="Segoe UI Variable Text" pitchFamily="2" charset="0"/>
            </a:endParaRPr>
          </a:p>
          <a:p>
            <a:pPr marL="57150" indent="0">
              <a:lnSpc>
                <a:spcPct val="90000"/>
              </a:lnSpc>
              <a:buNone/>
            </a:pPr>
            <a:r>
              <a:rPr lang="en-GB" noProof="1">
                <a:latin typeface="Segoe UI Variable Text" pitchFamily="2" charset="0"/>
              </a:rPr>
              <a:t>Sample Code and Programs:</a:t>
            </a:r>
          </a:p>
          <a:p>
            <a:pPr marL="400050" indent="-342900">
              <a:lnSpc>
                <a:spcPct val="90000"/>
              </a:lnSpc>
            </a:pPr>
            <a:r>
              <a:rPr lang="en-GB" noProof="1">
                <a:latin typeface="Segoe UI Variable Text" pitchFamily="2" charset="0"/>
              </a:rPr>
              <a:t>Developed and executed small programs utilizing SGX enclaves, such as secure data encryption and computation, in preparation for ioquake3 integration.</a:t>
            </a:r>
          </a:p>
          <a:p>
            <a:pPr marL="400050" indent="-342900">
              <a:lnSpc>
                <a:spcPct val="90000"/>
              </a:lnSpc>
            </a:pPr>
            <a:r>
              <a:rPr lang="en-GB" noProof="1">
                <a:latin typeface="Segoe UI Variable Text" pitchFamily="2" charset="0"/>
              </a:rPr>
              <a:t>Verified enclave interactions and correctness of output in both Linux and Windows environments.</a:t>
            </a:r>
          </a:p>
          <a:p>
            <a:pPr marL="400050" indent="-342900">
              <a:lnSpc>
                <a:spcPct val="90000"/>
              </a:lnSpc>
            </a:pPr>
            <a:r>
              <a:rPr lang="en-GB" noProof="1">
                <a:latin typeface="Segoe UI Variable Text" pitchFamily="2" charset="0"/>
              </a:rPr>
              <a:t>Created custom SampleEnclave logic to demonstrate secure computation workflows.</a:t>
            </a:r>
          </a:p>
          <a:p>
            <a:pPr marL="57150" indent="0">
              <a:lnSpc>
                <a:spcPct val="90000"/>
              </a:lnSpc>
              <a:buNone/>
            </a:pPr>
            <a:endParaRPr lang="en-GB" noProof="1">
              <a:latin typeface="Segoe UI Variable Text" pitchFamily="2" charset="0"/>
            </a:endParaRPr>
          </a:p>
          <a:p>
            <a:pPr marL="57150" indent="0">
              <a:lnSpc>
                <a:spcPct val="90000"/>
              </a:lnSpc>
              <a:buNone/>
            </a:pPr>
            <a:r>
              <a:rPr lang="en-GB" noProof="1">
                <a:latin typeface="Segoe UI Variable Text" pitchFamily="2" charset="0"/>
              </a:rPr>
              <a:t>SampleEnclave Enhancements:</a:t>
            </a:r>
          </a:p>
          <a:p>
            <a:pPr marL="400050" indent="-342900">
              <a:lnSpc>
                <a:spcPct val="90000"/>
              </a:lnSpc>
            </a:pPr>
            <a:r>
              <a:rPr lang="en-GB" noProof="1">
                <a:latin typeface="Segoe UI Variable Text" pitchFamily="2" charset="0"/>
              </a:rPr>
              <a:t>Successfully built and ran the default SampleEnclave project.</a:t>
            </a:r>
          </a:p>
          <a:p>
            <a:pPr marL="400050" indent="-342900">
              <a:lnSpc>
                <a:spcPct val="90000"/>
              </a:lnSpc>
            </a:pPr>
            <a:r>
              <a:rPr lang="en-GB" noProof="1">
                <a:latin typeface="Segoe UI Variable Text" pitchFamily="2" charset="0"/>
              </a:rPr>
              <a:t>Modified SampleEnclave to include basic extensions such as input validation and secure data processing.</a:t>
            </a:r>
          </a:p>
          <a:p>
            <a:pPr marL="400050" indent="-342900">
              <a:lnSpc>
                <a:spcPct val="90000"/>
              </a:lnSpc>
            </a:pPr>
            <a:r>
              <a:rPr lang="en-GB" noProof="1">
                <a:latin typeface="Segoe UI Variable Text" pitchFamily="2" charset="0"/>
              </a:rPr>
              <a:t>Validated flawless execution across multiple environments.</a:t>
            </a:r>
            <a:endParaRPr lang="en-US" noProof="1">
              <a:latin typeface="Segoe UI Variable Text" pitchFamily="2" charset="0"/>
            </a:endParaRPr>
          </a:p>
        </p:txBody>
      </p:sp>
      <p:pic>
        <p:nvPicPr>
          <p:cNvPr id="4098" name="Picture 2" descr="Quake III Arena with High Definition Graphics &amp; 120 FPS on 5k resolution –  Swiss Mac User ">
            <a:extLst>
              <a:ext uri="{FF2B5EF4-FFF2-40B4-BE49-F238E27FC236}">
                <a16:creationId xmlns:a16="http://schemas.microsoft.com/office/drawing/2014/main" id="{BBA853A7-904B-2F82-5071-CCBD16006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5" r="19242" b="-1"/>
          <a:stretch/>
        </p:blipFill>
        <p:spPr bwMode="auto">
          <a:xfrm>
            <a:off x="6857797" y="-10886"/>
            <a:ext cx="5334204" cy="6868886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93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706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dirty="0"/>
              <a:t>Next STEPS</a:t>
            </a:r>
          </a:p>
        </p:txBody>
      </p:sp>
      <p:pic>
        <p:nvPicPr>
          <p:cNvPr id="4100" name="Picture 4" descr="Ioquake3 FPS Game Engine Switching Over to SDL2 | GamingOnLinux">
            <a:extLst>
              <a:ext uri="{FF2B5EF4-FFF2-40B4-BE49-F238E27FC236}">
                <a16:creationId xmlns:a16="http://schemas.microsoft.com/office/drawing/2014/main" id="{CD6A36DF-22ED-6C7B-BB8D-D0507EC7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0" r="14749" b="-1"/>
          <a:stretch/>
        </p:blipFill>
        <p:spPr bwMode="auto">
          <a:xfrm>
            <a:off x="20" y="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4" name="Group 4123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4125" name="Rectangle 4124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6" name="Rectangle 4125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978344"/>
            <a:ext cx="6096000" cy="518586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b="1" noProof="1"/>
              <a:t>ioquake3 Integration:</a:t>
            </a:r>
          </a:p>
          <a:p>
            <a:pPr marL="171450" indent="0" algn="ctr">
              <a:lnSpc>
                <a:spcPct val="90000"/>
              </a:lnSpc>
              <a:buNone/>
            </a:pPr>
            <a:r>
              <a:rPr lang="en-US" noProof="1"/>
              <a:t>Embed SGX-enabled logic into ioquake3 game mechanics, focusing on secure computations (e.g., player data validation).</a:t>
            </a:r>
          </a:p>
          <a:p>
            <a:pPr marL="171450" indent="0" algn="ctr">
              <a:lnSpc>
                <a:spcPct val="90000"/>
              </a:lnSpc>
              <a:buNone/>
            </a:pPr>
            <a:r>
              <a:rPr lang="en-US" noProof="1"/>
              <a:t>Test and optimize SGX performance in real-time gaming scenarios.</a:t>
            </a:r>
          </a:p>
          <a:p>
            <a:pPr marL="57150" indent="-228600" algn="ctr">
              <a:lnSpc>
                <a:spcPct val="90000"/>
              </a:lnSpc>
            </a:pPr>
            <a:endParaRPr lang="en-US" noProof="1"/>
          </a:p>
          <a:p>
            <a:pPr marL="0" indent="0" algn="ctr">
              <a:lnSpc>
                <a:spcPct val="90000"/>
              </a:lnSpc>
              <a:buNone/>
            </a:pPr>
            <a:r>
              <a:rPr lang="en-US" b="1" noProof="1"/>
              <a:t>Advanced SGX Features:</a:t>
            </a:r>
          </a:p>
          <a:p>
            <a:pPr marL="171450" indent="0" algn="ctr">
              <a:lnSpc>
                <a:spcPct val="90000"/>
              </a:lnSpc>
              <a:buNone/>
            </a:pPr>
            <a:r>
              <a:rPr lang="en-US" noProof="1"/>
              <a:t>Leverage enclave capabilities for secure authentication and encrypted game logic.</a:t>
            </a:r>
          </a:p>
          <a:p>
            <a:pPr marL="171450" indent="0" algn="ctr">
              <a:lnSpc>
                <a:spcPct val="90000"/>
              </a:lnSpc>
              <a:buNone/>
            </a:pPr>
            <a:r>
              <a:rPr lang="en-US" noProof="1"/>
              <a:t>Explore multi-client support within SGX for distributed secure gameplay.</a:t>
            </a:r>
          </a:p>
          <a:p>
            <a:pPr marL="57150" indent="-228600" algn="ctr">
              <a:lnSpc>
                <a:spcPct val="90000"/>
              </a:lnSpc>
            </a:pPr>
            <a:endParaRPr lang="en-US" noProof="1"/>
          </a:p>
          <a:p>
            <a:pPr marL="0" indent="0" algn="ctr">
              <a:lnSpc>
                <a:spcPct val="90000"/>
              </a:lnSpc>
              <a:buNone/>
            </a:pPr>
            <a:r>
              <a:rPr lang="en-US" b="1" noProof="1"/>
              <a:t>Scalability Testing:</a:t>
            </a:r>
          </a:p>
          <a:p>
            <a:pPr marL="171450" indent="0" algn="ctr">
              <a:lnSpc>
                <a:spcPct val="90000"/>
              </a:lnSpc>
              <a:buNone/>
            </a:pPr>
            <a:r>
              <a:rPr lang="en-US" noProof="1"/>
              <a:t>Conduct performance benchmarks for SGX-enriched applications under varying workloads.</a:t>
            </a:r>
          </a:p>
          <a:p>
            <a:pPr marL="171450" indent="0" algn="ctr">
              <a:lnSpc>
                <a:spcPct val="90000"/>
              </a:lnSpc>
              <a:buNone/>
            </a:pPr>
            <a:r>
              <a:rPr lang="en-US" noProof="1"/>
              <a:t>Compare results across different hardware setups and operating systems.</a:t>
            </a:r>
          </a:p>
          <a:p>
            <a:pPr marL="57150" indent="-228600" algn="ctr">
              <a:lnSpc>
                <a:spcPct val="90000"/>
              </a:lnSpc>
            </a:pPr>
            <a:endParaRPr lang="en-US" noProof="1"/>
          </a:p>
          <a:p>
            <a:pPr marL="0" indent="0" algn="ctr">
              <a:lnSpc>
                <a:spcPct val="90000"/>
              </a:lnSpc>
              <a:buNone/>
            </a:pPr>
            <a:r>
              <a:rPr lang="en-US" b="1" u="sng" noProof="1"/>
              <a:t>Broader Goals</a:t>
            </a:r>
            <a:r>
              <a:rPr lang="en-US" u="sng" noProof="1"/>
              <a:t>: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b="1" noProof="1"/>
              <a:t>Secure Game Architecture:</a:t>
            </a:r>
          </a:p>
          <a:p>
            <a:pPr marL="171450" indent="0" algn="ctr">
              <a:lnSpc>
                <a:spcPct val="90000"/>
              </a:lnSpc>
              <a:buNone/>
            </a:pPr>
            <a:r>
              <a:rPr lang="en-US" noProof="1"/>
              <a:t>Design a distributed, cheat-resistant framework incorporating SGX as a core security feature.</a:t>
            </a:r>
          </a:p>
          <a:p>
            <a:pPr marL="171450" indent="0" algn="ctr">
              <a:lnSpc>
                <a:spcPct val="90000"/>
              </a:lnSpc>
              <a:buNone/>
            </a:pPr>
            <a:r>
              <a:rPr lang="en-US" noProof="1"/>
              <a:t>Ensure scalability while maintaining low-latency performance.</a:t>
            </a:r>
          </a:p>
          <a:p>
            <a:pPr marL="57150" indent="-228600" algn="ctr">
              <a:lnSpc>
                <a:spcPct val="90000"/>
              </a:lnSpc>
            </a:pPr>
            <a:endParaRPr lang="en-US" noProof="1"/>
          </a:p>
          <a:p>
            <a:pPr marL="0" indent="0" algn="ctr">
              <a:lnSpc>
                <a:spcPct val="90000"/>
              </a:lnSpc>
              <a:buNone/>
            </a:pPr>
            <a:r>
              <a:rPr lang="en-US" b="1" noProof="1"/>
              <a:t>Cross-Platform Implementation:</a:t>
            </a:r>
          </a:p>
          <a:p>
            <a:pPr marL="171450" indent="0" algn="ctr">
              <a:lnSpc>
                <a:spcPct val="90000"/>
              </a:lnSpc>
              <a:buNone/>
            </a:pPr>
            <a:r>
              <a:rPr lang="en-US" noProof="1"/>
              <a:t>Finalize SGX-based solutions on both Linux and Windows platforms.</a:t>
            </a:r>
          </a:p>
          <a:p>
            <a:pPr marL="171450" indent="0" algn="ctr">
              <a:lnSpc>
                <a:spcPct val="90000"/>
              </a:lnSpc>
              <a:buNone/>
            </a:pPr>
            <a:r>
              <a:rPr lang="en-US" noProof="1"/>
              <a:t>Achieve seamless integration across virtualized and bare-metal environments.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1"/>
            <a:ext cx="4491821" cy="736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SUMMARY</a:t>
            </a:r>
          </a:p>
        </p:txBody>
      </p:sp>
      <p:pic>
        <p:nvPicPr>
          <p:cNvPr id="5122" name="Picture 2" descr="Intel® Software Guard Extensions">
            <a:extLst>
              <a:ext uri="{FF2B5EF4-FFF2-40B4-BE49-F238E27FC236}">
                <a16:creationId xmlns:a16="http://schemas.microsoft.com/office/drawing/2014/main" id="{FC6E8F88-57DA-ADF8-2F27-A0E5DA8D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3" r="24561" b="-1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9" name="Rectangle 5128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3878" y="887104"/>
            <a:ext cx="4491820" cy="55273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Now that SGX is fully set up on my machines and I have apt research on the long-deprecated software, I can begin to use my experience in using small programs within enclaves to port the larger logics of games like ioquake3 or </a:t>
            </a:r>
            <a:r>
              <a:rPr lang="en-US" sz="2000" dirty="0" err="1"/>
              <a:t>CounterStrike</a:t>
            </a:r>
            <a:r>
              <a:rPr lang="en-US" sz="2000" dirty="0"/>
              <a:t>, which should theoretically provide a “robust” anti-cheat solution with minimal impact. 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I will also be experimenting with the still supported SGX2 (Scalable SGX), which should provide a less secure but more performant alternative in case SGX turns out to be a non-negligible performance hit.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>
                <a:solidFill>
                  <a:srgbClr val="FFFFFF"/>
                </a:solidFill>
                <a:latin typeface="Calibri" panose="020F0502020204030204"/>
              </a:rPr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en-GB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algn="ctr" rtl="0"/>
            <a:endParaRPr lang="en-GB" dirty="0"/>
          </a:p>
          <a:p>
            <a:pPr algn="ctr" rtl="0"/>
            <a:r>
              <a:rPr lang="en-GB" dirty="0"/>
              <a:t>Any 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3_TF16411248_Win32" id="{69FCCB8E-EC84-40E3-B457-C15F1D309C0E}" vid="{CB40D9B3-67F3-40F5-9012-11B74984C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{1E6B2F05-E479-471B-A57F-7A5CB4593436}tf16411248_win32</Template>
  <TotalTime>152</TotalTime>
  <Words>893</Words>
  <Application>Microsoft Office PowerPoint</Application>
  <PresentationFormat>Widescreen</PresentationFormat>
  <Paragraphs>112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 Light</vt:lpstr>
      <vt:lpstr>Calibri</vt:lpstr>
      <vt:lpstr>Posterama</vt:lpstr>
      <vt:lpstr>Segoe UI Variable Text</vt:lpstr>
      <vt:lpstr>Office Theme</vt:lpstr>
      <vt:lpstr>Distributed Cheat-Proof Games</vt:lpstr>
      <vt:lpstr>Who cares?</vt:lpstr>
      <vt:lpstr>Intel SGX</vt:lpstr>
      <vt:lpstr>How does it work?</vt:lpstr>
      <vt:lpstr>Ecalls and ocalls</vt:lpstr>
      <vt:lpstr>Progress- so far</vt:lpstr>
      <vt:lpstr>Next STEPS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Maan Meher</dc:creator>
  <cp:lastModifiedBy>Maan Meher</cp:lastModifiedBy>
  <cp:revision>1</cp:revision>
  <dcterms:created xsi:type="dcterms:W3CDTF">2024-12-07T10:19:50Z</dcterms:created>
  <dcterms:modified xsi:type="dcterms:W3CDTF">2024-12-07T12:52:37Z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